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8" r:id="rId2"/>
    <p:sldId id="283" r:id="rId3"/>
    <p:sldId id="332" r:id="rId4"/>
    <p:sldId id="333" r:id="rId5"/>
    <p:sldId id="334" r:id="rId6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aijer, Marieke" initials="M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87739" autoAdjust="0"/>
  </p:normalViewPr>
  <p:slideViewPr>
    <p:cSldViewPr>
      <p:cViewPr>
        <p:scale>
          <a:sx n="110" d="100"/>
          <a:sy n="110" d="100"/>
        </p:scale>
        <p:origin x="-1644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-3714" y="-102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C82C7C-B82D-4E4B-A7F4-F6E1A7234145}" type="datetimeFigureOut">
              <a:rPr lang="nl-NL" smtClean="0"/>
              <a:t>19-9-2018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E973B4-D07C-4163-9C41-3A51F72ABDE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0054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BCCD4C-7FBA-4518-9DA8-B29F10B18EF4}" type="datetimeFigureOut">
              <a:rPr lang="nl-NL" smtClean="0"/>
              <a:t>19-9-2018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352D0-179B-4BB9-AC59-D3D59BCEA24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0793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352D0-179B-4BB9-AC59-D3D59BCEA249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6584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352D0-179B-4BB9-AC59-D3D59BCEA249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4425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352D0-179B-4BB9-AC59-D3D59BCEA249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5256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352D0-179B-4BB9-AC59-D3D59BCEA249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5256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3352D0-179B-4BB9-AC59-D3D59BCEA249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5256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Freeform 7"/>
          <p:cNvSpPr>
            <a:spLocks/>
          </p:cNvSpPr>
          <p:nvPr/>
        </p:nvSpPr>
        <p:spPr bwMode="auto">
          <a:xfrm>
            <a:off x="950913" y="457200"/>
            <a:ext cx="8193087" cy="6400800"/>
          </a:xfrm>
          <a:custGeom>
            <a:avLst/>
            <a:gdLst>
              <a:gd name="T0" fmla="*/ 5184 w 5184"/>
              <a:gd name="T1" fmla="*/ 0 h 4032"/>
              <a:gd name="T2" fmla="*/ 0 w 5184"/>
              <a:gd name="T3" fmla="*/ 144 h 4032"/>
              <a:gd name="T4" fmla="*/ 0 w 5184"/>
              <a:gd name="T5" fmla="*/ 3360 h 4032"/>
              <a:gd name="T6" fmla="*/ 5184 w 5184"/>
              <a:gd name="T7" fmla="*/ 4032 h 4032"/>
              <a:gd name="T8" fmla="*/ 5184 w 5184"/>
              <a:gd name="T9" fmla="*/ 0 h 40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184" h="4032">
                <a:moveTo>
                  <a:pt x="5184" y="0"/>
                </a:moveTo>
                <a:lnTo>
                  <a:pt x="0" y="144"/>
                </a:lnTo>
                <a:lnTo>
                  <a:pt x="0" y="3360"/>
                </a:lnTo>
                <a:lnTo>
                  <a:pt x="5184" y="4032"/>
                </a:lnTo>
                <a:lnTo>
                  <a:pt x="5184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pic>
        <p:nvPicPr>
          <p:cNvPr id="5128" name="Picture 8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25" y="1082675"/>
            <a:ext cx="1528763" cy="69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19188" y="2717800"/>
            <a:ext cx="7073900" cy="1244600"/>
          </a:xfrm>
        </p:spPr>
        <p:txBody>
          <a:bodyPr/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nl-NL" noProof="0" smtClean="0"/>
              <a:t>Klik om het opmaakprofiel te bewerken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9188" y="4267200"/>
            <a:ext cx="7073900" cy="1244600"/>
          </a:xfrm>
        </p:spPr>
        <p:txBody>
          <a:bodyPr/>
          <a:lstStyle>
            <a:lvl1pPr marL="0" indent="0">
              <a:lnSpc>
                <a:spcPts val="2400"/>
              </a:lnSpc>
              <a:buFont typeface="Wingdings" pitchFamily="2" charset="2"/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nl-NL" noProof="0" smtClean="0"/>
              <a:t>Klik om het opmaakprofiel van de modelondertitel te bewerken</a:t>
            </a:r>
          </a:p>
        </p:txBody>
      </p:sp>
      <p:sp>
        <p:nvSpPr>
          <p:cNvPr id="5147" name="Freeform 27"/>
          <p:cNvSpPr>
            <a:spLocks/>
          </p:cNvSpPr>
          <p:nvPr/>
        </p:nvSpPr>
        <p:spPr bwMode="auto">
          <a:xfrm>
            <a:off x="0" y="2057400"/>
            <a:ext cx="952500" cy="4419600"/>
          </a:xfrm>
          <a:custGeom>
            <a:avLst/>
            <a:gdLst>
              <a:gd name="T0" fmla="*/ 576 w 576"/>
              <a:gd name="T1" fmla="*/ 192 h 2784"/>
              <a:gd name="T2" fmla="*/ 576 w 576"/>
              <a:gd name="T3" fmla="*/ 2592 h 2784"/>
              <a:gd name="T4" fmla="*/ 0 w 576"/>
              <a:gd name="T5" fmla="*/ 2784 h 2784"/>
              <a:gd name="T6" fmla="*/ 0 w 576"/>
              <a:gd name="T7" fmla="*/ 0 h 2784"/>
              <a:gd name="T8" fmla="*/ 576 w 576"/>
              <a:gd name="T9" fmla="*/ 192 h 2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6" h="2784">
                <a:moveTo>
                  <a:pt x="576" y="192"/>
                </a:moveTo>
                <a:lnTo>
                  <a:pt x="576" y="2592"/>
                </a:lnTo>
                <a:lnTo>
                  <a:pt x="0" y="2784"/>
                </a:lnTo>
                <a:lnTo>
                  <a:pt x="0" y="0"/>
                </a:lnTo>
                <a:lnTo>
                  <a:pt x="576" y="19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717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CE30D70-DB90-4552-AA2F-17E9B3E5575D}" type="slidenum">
              <a:rPr lang="en-US" altLang="nl-NL">
                <a:solidFill>
                  <a:srgbClr val="000000"/>
                </a:solidFill>
              </a:rPr>
              <a:pPr/>
              <a:t>‹nr.›</a:t>
            </a:fld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nl-NL">
                <a:solidFill>
                  <a:srgbClr val="000000"/>
                </a:solidFill>
              </a:rPr>
              <a:t>Titel van de presentatie</a:t>
            </a:r>
          </a:p>
        </p:txBody>
      </p:sp>
    </p:spTree>
    <p:extLst>
      <p:ext uri="{BB962C8B-B14F-4D97-AF65-F5344CB8AC3E}">
        <p14:creationId xmlns:p14="http://schemas.microsoft.com/office/powerpoint/2010/main" val="1397943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1463" y="965200"/>
            <a:ext cx="1571625" cy="48514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905000" y="965200"/>
            <a:ext cx="4564063" cy="485140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65C9D8B-40E2-458C-81D3-C1FE306B21B5}" type="slidenum">
              <a:rPr lang="en-US" altLang="nl-NL">
                <a:solidFill>
                  <a:srgbClr val="000000"/>
                </a:solidFill>
              </a:rPr>
              <a:pPr/>
              <a:t>‹nr.›</a:t>
            </a:fld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nl-NL">
                <a:solidFill>
                  <a:srgbClr val="000000"/>
                </a:solidFill>
              </a:rPr>
              <a:t>Titel van de presentatie</a:t>
            </a:r>
          </a:p>
        </p:txBody>
      </p:sp>
    </p:spTree>
    <p:extLst>
      <p:ext uri="{BB962C8B-B14F-4D97-AF65-F5344CB8AC3E}">
        <p14:creationId xmlns:p14="http://schemas.microsoft.com/office/powerpoint/2010/main" val="3419034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DA5386A-2D93-41E5-A793-98AAB23DDE8E}" type="slidenum">
              <a:rPr lang="en-US" altLang="nl-NL">
                <a:solidFill>
                  <a:srgbClr val="000000"/>
                </a:solidFill>
              </a:rPr>
              <a:pPr/>
              <a:t>‹nr.›</a:t>
            </a:fld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nl-NL">
                <a:solidFill>
                  <a:srgbClr val="000000"/>
                </a:solidFill>
              </a:rPr>
              <a:t>Titel van de presentatie</a:t>
            </a:r>
          </a:p>
        </p:txBody>
      </p:sp>
    </p:spTree>
    <p:extLst>
      <p:ext uri="{BB962C8B-B14F-4D97-AF65-F5344CB8AC3E}">
        <p14:creationId xmlns:p14="http://schemas.microsoft.com/office/powerpoint/2010/main" val="1918703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8D4AA57-97D5-4DB2-96D0-9EE9D8E86ED5}" type="slidenum">
              <a:rPr lang="en-US" altLang="nl-NL">
                <a:solidFill>
                  <a:srgbClr val="000000"/>
                </a:solidFill>
              </a:rPr>
              <a:pPr/>
              <a:t>‹nr.›</a:t>
            </a:fld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nl-NL">
                <a:solidFill>
                  <a:srgbClr val="000000"/>
                </a:solidFill>
              </a:rPr>
              <a:t>Titel van de presentatie</a:t>
            </a:r>
          </a:p>
        </p:txBody>
      </p:sp>
    </p:spTree>
    <p:extLst>
      <p:ext uri="{BB962C8B-B14F-4D97-AF65-F5344CB8AC3E}">
        <p14:creationId xmlns:p14="http://schemas.microsoft.com/office/powerpoint/2010/main" val="2634200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905000" y="1981200"/>
            <a:ext cx="3067050" cy="38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124450" y="1981200"/>
            <a:ext cx="3068638" cy="383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389D57-BAC1-4C5E-8E2B-766088F4116A}" type="slidenum">
              <a:rPr lang="en-US" altLang="nl-NL">
                <a:solidFill>
                  <a:srgbClr val="000000"/>
                </a:solidFill>
              </a:rPr>
              <a:pPr/>
              <a:t>‹nr.›</a:t>
            </a:fld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nl-NL">
                <a:solidFill>
                  <a:srgbClr val="000000"/>
                </a:solidFill>
              </a:rPr>
              <a:t>Titel van de presentatie</a:t>
            </a:r>
          </a:p>
        </p:txBody>
      </p:sp>
    </p:spTree>
    <p:extLst>
      <p:ext uri="{BB962C8B-B14F-4D97-AF65-F5344CB8AC3E}">
        <p14:creationId xmlns:p14="http://schemas.microsoft.com/office/powerpoint/2010/main" val="943684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F1071B-2B90-4ED5-B0E0-25962F413D2B}" type="slidenum">
              <a:rPr lang="en-US" altLang="nl-NL">
                <a:solidFill>
                  <a:srgbClr val="000000"/>
                </a:solidFill>
              </a:rPr>
              <a:pPr/>
              <a:t>‹nr.›</a:t>
            </a:fld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nl-NL">
                <a:solidFill>
                  <a:srgbClr val="000000"/>
                </a:solidFill>
              </a:rPr>
              <a:t>Titel van de presentatie</a:t>
            </a:r>
          </a:p>
        </p:txBody>
      </p:sp>
    </p:spTree>
    <p:extLst>
      <p:ext uri="{BB962C8B-B14F-4D97-AF65-F5344CB8AC3E}">
        <p14:creationId xmlns:p14="http://schemas.microsoft.com/office/powerpoint/2010/main" val="2007208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ianumm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B5EC19-9188-4572-910D-C15E11052419}" type="slidenum">
              <a:rPr lang="en-US" altLang="nl-NL">
                <a:solidFill>
                  <a:srgbClr val="000000"/>
                </a:solidFill>
              </a:rPr>
              <a:pPr/>
              <a:t>‹nr.›</a:t>
            </a:fld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nl-NL">
                <a:solidFill>
                  <a:srgbClr val="000000"/>
                </a:solidFill>
              </a:rPr>
              <a:t>Titel van de presentatie</a:t>
            </a:r>
          </a:p>
        </p:txBody>
      </p:sp>
    </p:spTree>
    <p:extLst>
      <p:ext uri="{BB962C8B-B14F-4D97-AF65-F5344CB8AC3E}">
        <p14:creationId xmlns:p14="http://schemas.microsoft.com/office/powerpoint/2010/main" val="1049923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6BE3130-F9D1-420A-A465-8B2D84EDBDBC}" type="slidenum">
              <a:rPr lang="en-US" altLang="nl-NL">
                <a:solidFill>
                  <a:srgbClr val="000000"/>
                </a:solidFill>
              </a:rPr>
              <a:pPr/>
              <a:t>‹nr.›</a:t>
            </a:fld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nl-NL">
                <a:solidFill>
                  <a:srgbClr val="000000"/>
                </a:solidFill>
              </a:rPr>
              <a:t>Titel van de presentatie</a:t>
            </a:r>
          </a:p>
        </p:txBody>
      </p:sp>
    </p:spTree>
    <p:extLst>
      <p:ext uri="{BB962C8B-B14F-4D97-AF65-F5344CB8AC3E}">
        <p14:creationId xmlns:p14="http://schemas.microsoft.com/office/powerpoint/2010/main" val="3430672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1E53084-AB15-444E-AF69-F1FD1F94F439}" type="slidenum">
              <a:rPr lang="en-US" altLang="nl-NL">
                <a:solidFill>
                  <a:srgbClr val="000000"/>
                </a:solidFill>
              </a:rPr>
              <a:pPr/>
              <a:t>‹nr.›</a:t>
            </a:fld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nl-NL">
                <a:solidFill>
                  <a:srgbClr val="000000"/>
                </a:solidFill>
              </a:rPr>
              <a:t>Titel van de presentatie</a:t>
            </a:r>
          </a:p>
        </p:txBody>
      </p:sp>
    </p:spTree>
    <p:extLst>
      <p:ext uri="{BB962C8B-B14F-4D97-AF65-F5344CB8AC3E}">
        <p14:creationId xmlns:p14="http://schemas.microsoft.com/office/powerpoint/2010/main" val="3066698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F00713D-E636-40E0-8A63-C6C230716D9E}" type="slidenum">
              <a:rPr lang="en-US" altLang="nl-NL">
                <a:solidFill>
                  <a:srgbClr val="000000"/>
                </a:solidFill>
              </a:rPr>
              <a:pPr/>
              <a:t>‹nr.›</a:t>
            </a:fld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nl-NL">
                <a:solidFill>
                  <a:srgbClr val="000000"/>
                </a:solidFill>
              </a:rPr>
              <a:t>Titel van de presentatie</a:t>
            </a:r>
          </a:p>
        </p:txBody>
      </p:sp>
    </p:spTree>
    <p:extLst>
      <p:ext uri="{BB962C8B-B14F-4D97-AF65-F5344CB8AC3E}">
        <p14:creationId xmlns:p14="http://schemas.microsoft.com/office/powerpoint/2010/main" val="3308594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5000" y="965200"/>
            <a:ext cx="628808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0" y="1981200"/>
            <a:ext cx="6288088" cy="383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 smtClean="0"/>
              <a:t>Klik om de opmaakprofielen van de modeltekst te bewerken</a:t>
            </a:r>
          </a:p>
          <a:p>
            <a:pPr lvl="1"/>
            <a:r>
              <a:rPr lang="en-US" altLang="nl-NL" smtClean="0"/>
              <a:t>Tweede niveau</a:t>
            </a:r>
          </a:p>
          <a:p>
            <a:pPr lvl="2"/>
            <a:r>
              <a:rPr lang="en-US" altLang="nl-NL" smtClean="0"/>
              <a:t>Derde niveau</a:t>
            </a:r>
          </a:p>
          <a:p>
            <a:pPr lvl="3"/>
            <a:r>
              <a:rPr lang="en-US" altLang="nl-NL" smtClean="0"/>
              <a:t>Vierde niveau</a:t>
            </a:r>
          </a:p>
          <a:p>
            <a:pPr lvl="4"/>
            <a:r>
              <a:rPr lang="en-US" altLang="nl-NL" smtClean="0"/>
              <a:t>Vijfde niveau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103188"/>
            <a:ext cx="420688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ts val="1400"/>
              </a:lnSpc>
              <a:defRPr sz="1200" b="1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9F3CFCB6-BD9B-48B8-A629-84D4A724212C}" type="slidenum">
              <a:rPr lang="en-US" altLang="nl-NL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en-US" altLang="nl-NL">
              <a:solidFill>
                <a:srgbClr val="000000"/>
              </a:solidFill>
            </a:endParaRPr>
          </a:p>
        </p:txBody>
      </p:sp>
      <p:sp>
        <p:nvSpPr>
          <p:cNvPr id="1034" name="Freeform 10"/>
          <p:cNvSpPr>
            <a:spLocks/>
          </p:cNvSpPr>
          <p:nvPr/>
        </p:nvSpPr>
        <p:spPr bwMode="auto">
          <a:xfrm>
            <a:off x="0" y="685800"/>
            <a:ext cx="1117600" cy="6172200"/>
          </a:xfrm>
          <a:custGeom>
            <a:avLst/>
            <a:gdLst>
              <a:gd name="T0" fmla="*/ 576 w 576"/>
              <a:gd name="T1" fmla="*/ 144 h 4032"/>
              <a:gd name="T2" fmla="*/ 0 w 576"/>
              <a:gd name="T3" fmla="*/ 0 h 4032"/>
              <a:gd name="T4" fmla="*/ 0 w 576"/>
              <a:gd name="T5" fmla="*/ 4032 h 4032"/>
              <a:gd name="T6" fmla="*/ 576 w 576"/>
              <a:gd name="T7" fmla="*/ 4032 h 4032"/>
              <a:gd name="T8" fmla="*/ 576 w 576"/>
              <a:gd name="T9" fmla="*/ 144 h 40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6" h="4032">
                <a:moveTo>
                  <a:pt x="576" y="144"/>
                </a:moveTo>
                <a:lnTo>
                  <a:pt x="0" y="0"/>
                </a:lnTo>
                <a:lnTo>
                  <a:pt x="0" y="4032"/>
                </a:lnTo>
                <a:lnTo>
                  <a:pt x="576" y="4032"/>
                </a:lnTo>
                <a:lnTo>
                  <a:pt x="576" y="14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035" name="Freeform 11"/>
          <p:cNvSpPr>
            <a:spLocks/>
          </p:cNvSpPr>
          <p:nvPr/>
        </p:nvSpPr>
        <p:spPr bwMode="auto">
          <a:xfrm flipH="1">
            <a:off x="1117600" y="381000"/>
            <a:ext cx="431800" cy="4419600"/>
          </a:xfrm>
          <a:custGeom>
            <a:avLst/>
            <a:gdLst>
              <a:gd name="T0" fmla="*/ 0 w 144"/>
              <a:gd name="T1" fmla="*/ 0 h 2256"/>
              <a:gd name="T2" fmla="*/ 144 w 144"/>
              <a:gd name="T3" fmla="*/ 96 h 2256"/>
              <a:gd name="T4" fmla="*/ 144 w 144"/>
              <a:gd name="T5" fmla="*/ 2208 h 2256"/>
              <a:gd name="T6" fmla="*/ 0 w 144"/>
              <a:gd name="T7" fmla="*/ 2256 h 2256"/>
              <a:gd name="T8" fmla="*/ 0 w 144"/>
              <a:gd name="T9" fmla="*/ 0 h 2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4" h="2256">
                <a:moveTo>
                  <a:pt x="0" y="0"/>
                </a:moveTo>
                <a:lnTo>
                  <a:pt x="144" y="96"/>
                </a:lnTo>
                <a:lnTo>
                  <a:pt x="144" y="2208"/>
                </a:lnTo>
                <a:lnTo>
                  <a:pt x="0" y="225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nl-NL" sz="2400">
              <a:solidFill>
                <a:srgbClr val="000000"/>
              </a:solidFill>
            </a:endParaRP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05000" y="103188"/>
            <a:ext cx="5638800" cy="34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ts val="1400"/>
              </a:lnSpc>
              <a:defRPr sz="1200" b="1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nl-NL">
                <a:solidFill>
                  <a:srgbClr val="000000"/>
                </a:solidFill>
              </a:rPr>
              <a:t>Titel van de presentatie</a:t>
            </a:r>
          </a:p>
        </p:txBody>
      </p:sp>
      <p:pic>
        <p:nvPicPr>
          <p:cNvPr id="1041" name="Picture 17" descr="logoklein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7600" y="6172200"/>
            <a:ext cx="1198563" cy="550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1921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fontAlgn="base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85750" indent="-285750" algn="l" rtl="0" fontAlgn="base">
        <a:lnSpc>
          <a:spcPts val="2800"/>
        </a:lnSpc>
        <a:spcBef>
          <a:spcPct val="0"/>
        </a:spcBef>
        <a:spcAft>
          <a:spcPct val="0"/>
        </a:spcAft>
        <a:buClr>
          <a:schemeClr val="tx2"/>
        </a:buClr>
        <a:buSzPct val="120000"/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62000" indent="-285750" algn="l" rtl="0" fontAlgn="base">
        <a:lnSpc>
          <a:spcPts val="2800"/>
        </a:lnSpc>
        <a:spcBef>
          <a:spcPct val="0"/>
        </a:spcBef>
        <a:spcAft>
          <a:spcPct val="0"/>
        </a:spcAft>
        <a:buClr>
          <a:schemeClr val="tx2"/>
        </a:buClr>
        <a:buSzPct val="12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2pPr>
      <a:lvl3pPr marL="1238250" indent="-285750" algn="l" rtl="0" fontAlgn="base">
        <a:lnSpc>
          <a:spcPts val="2800"/>
        </a:lnSpc>
        <a:spcBef>
          <a:spcPct val="0"/>
        </a:spcBef>
        <a:spcAft>
          <a:spcPct val="0"/>
        </a:spcAft>
        <a:buClr>
          <a:schemeClr val="tx2"/>
        </a:buClr>
        <a:buSzPct val="12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3pPr>
      <a:lvl4pPr marL="1714500" indent="-285750" algn="l" rtl="0" fontAlgn="base">
        <a:lnSpc>
          <a:spcPts val="2800"/>
        </a:lnSpc>
        <a:spcBef>
          <a:spcPct val="0"/>
        </a:spcBef>
        <a:spcAft>
          <a:spcPct val="0"/>
        </a:spcAft>
        <a:buClr>
          <a:schemeClr val="tx2"/>
        </a:buClr>
        <a:buSzPct val="12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4pPr>
      <a:lvl5pPr marL="2190750" indent="-285750" algn="l" rtl="0" fontAlgn="base">
        <a:lnSpc>
          <a:spcPts val="2800"/>
        </a:lnSpc>
        <a:spcBef>
          <a:spcPct val="0"/>
        </a:spcBef>
        <a:spcAft>
          <a:spcPct val="0"/>
        </a:spcAft>
        <a:buClr>
          <a:schemeClr val="tx2"/>
        </a:buClr>
        <a:buSzPct val="12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5pPr>
      <a:lvl6pPr marL="2647950" indent="-285750" algn="l" rtl="0" fontAlgn="base">
        <a:lnSpc>
          <a:spcPts val="2800"/>
        </a:lnSpc>
        <a:spcBef>
          <a:spcPct val="0"/>
        </a:spcBef>
        <a:spcAft>
          <a:spcPct val="0"/>
        </a:spcAft>
        <a:buClr>
          <a:schemeClr val="tx2"/>
        </a:buClr>
        <a:buSzPct val="12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3105150" indent="-285750" algn="l" rtl="0" fontAlgn="base">
        <a:lnSpc>
          <a:spcPts val="2800"/>
        </a:lnSpc>
        <a:spcBef>
          <a:spcPct val="0"/>
        </a:spcBef>
        <a:spcAft>
          <a:spcPct val="0"/>
        </a:spcAft>
        <a:buClr>
          <a:schemeClr val="tx2"/>
        </a:buClr>
        <a:buSzPct val="12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562350" indent="-285750" algn="l" rtl="0" fontAlgn="base">
        <a:lnSpc>
          <a:spcPts val="2800"/>
        </a:lnSpc>
        <a:spcBef>
          <a:spcPct val="0"/>
        </a:spcBef>
        <a:spcAft>
          <a:spcPct val="0"/>
        </a:spcAft>
        <a:buClr>
          <a:schemeClr val="tx2"/>
        </a:buClr>
        <a:buSzPct val="12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4019550" indent="-285750" algn="l" rtl="0" fontAlgn="base">
        <a:lnSpc>
          <a:spcPts val="2800"/>
        </a:lnSpc>
        <a:spcBef>
          <a:spcPct val="0"/>
        </a:spcBef>
        <a:spcAft>
          <a:spcPct val="0"/>
        </a:spcAft>
        <a:buClr>
          <a:schemeClr val="tx2"/>
        </a:buClr>
        <a:buSzPct val="12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15616" y="4509120"/>
            <a:ext cx="7073900" cy="1244600"/>
          </a:xfrm>
        </p:spPr>
        <p:txBody>
          <a:bodyPr/>
          <a:lstStyle/>
          <a:p>
            <a:r>
              <a:rPr lang="en-US" sz="3200" dirty="0" err="1" smtClean="0"/>
              <a:t>Parkeergarage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nl-NL" altLang="nl-NL" sz="4400" dirty="0"/>
          </a:p>
          <a:p>
            <a:r>
              <a:rPr lang="nl-NL" altLang="nl-NL" sz="2800" dirty="0" smtClean="0"/>
              <a:t>19 september 2018</a:t>
            </a:r>
            <a:endParaRPr lang="nl-NL" altLang="nl-NL" sz="2800" dirty="0" smtClean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15616" y="2348880"/>
            <a:ext cx="7073900" cy="1244600"/>
          </a:xfrm>
        </p:spPr>
        <p:txBody>
          <a:bodyPr/>
          <a:lstStyle/>
          <a:p>
            <a:r>
              <a:rPr lang="nl-NL" dirty="0" smtClean="0"/>
              <a:t>Klankbordgroep </a:t>
            </a:r>
            <a:r>
              <a:rPr lang="nl-NL" dirty="0" smtClean="0"/>
              <a:t>Kaasmarkt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3069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288088" cy="648072"/>
          </a:xfrm>
        </p:spPr>
        <p:txBody>
          <a:bodyPr/>
          <a:lstStyle/>
          <a:p>
            <a:r>
              <a:rPr lang="nl-NL" dirty="0" smtClean="0"/>
              <a:t>Uitgangspunten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05000" y="1556792"/>
            <a:ext cx="6288088" cy="4259808"/>
          </a:xfrm>
        </p:spPr>
        <p:txBody>
          <a:bodyPr/>
          <a:lstStyle/>
          <a:p>
            <a:pPr>
              <a:buClrTx/>
            </a:pPr>
            <a:endParaRPr lang="nl-NL" dirty="0"/>
          </a:p>
          <a:p>
            <a:r>
              <a:rPr lang="en-US" dirty="0" err="1"/>
              <a:t>Ondergrondse</a:t>
            </a:r>
            <a:r>
              <a:rPr lang="en-US" dirty="0"/>
              <a:t> 3 </a:t>
            </a:r>
            <a:r>
              <a:rPr lang="en-US" dirty="0" err="1"/>
              <a:t>laagse</a:t>
            </a:r>
            <a:r>
              <a:rPr lang="en-US" dirty="0"/>
              <a:t> </a:t>
            </a:r>
            <a:r>
              <a:rPr lang="en-US" dirty="0" err="1" smtClean="0"/>
              <a:t>parkeergarage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200 </a:t>
            </a:r>
            <a:r>
              <a:rPr lang="en-US" dirty="0" err="1" smtClean="0"/>
              <a:t>parkeerplaatsen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dirty="0"/>
              <a:t>102 </a:t>
            </a:r>
            <a:r>
              <a:rPr lang="en-US" dirty="0" err="1"/>
              <a:t>st.</a:t>
            </a:r>
            <a:r>
              <a:rPr lang="en-US" dirty="0"/>
              <a:t> </a:t>
            </a:r>
            <a:r>
              <a:rPr lang="en-US" dirty="0" err="1"/>
              <a:t>bewonersvergunningen</a:t>
            </a:r>
            <a:r>
              <a:rPr lang="en-US" dirty="0"/>
              <a:t>, 8 </a:t>
            </a:r>
            <a:r>
              <a:rPr lang="en-US" dirty="0" err="1"/>
              <a:t>st.</a:t>
            </a:r>
            <a:r>
              <a:rPr lang="en-US" dirty="0"/>
              <a:t> </a:t>
            </a:r>
            <a:r>
              <a:rPr lang="en-US" dirty="0" err="1"/>
              <a:t>gehandicapt</a:t>
            </a:r>
            <a:r>
              <a:rPr lang="en-US" dirty="0"/>
              <a:t> </a:t>
            </a:r>
            <a:r>
              <a:rPr lang="en-US" dirty="0" err="1"/>
              <a:t>parkeren</a:t>
            </a:r>
            <a:r>
              <a:rPr lang="en-US" dirty="0"/>
              <a:t> en 90 </a:t>
            </a:r>
            <a:r>
              <a:rPr lang="en-US" dirty="0" err="1"/>
              <a:t>st.</a:t>
            </a:r>
            <a:r>
              <a:rPr lang="en-US" dirty="0"/>
              <a:t> </a:t>
            </a:r>
            <a:r>
              <a:rPr lang="en-US" dirty="0" err="1" smtClean="0"/>
              <a:t>bezoekersparkeren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dirty="0" err="1"/>
              <a:t>Berekening</a:t>
            </a:r>
            <a:r>
              <a:rPr lang="en-US" dirty="0"/>
              <a:t> </a:t>
            </a:r>
            <a:r>
              <a:rPr lang="en-US" dirty="0" err="1"/>
              <a:t>zuiver</a:t>
            </a:r>
            <a:r>
              <a:rPr lang="en-US" dirty="0"/>
              <a:t> </a:t>
            </a:r>
            <a:r>
              <a:rPr lang="en-US" dirty="0" err="1"/>
              <a:t>indicatief</a:t>
            </a:r>
            <a:r>
              <a:rPr lang="en-US" dirty="0"/>
              <a:t>/</a:t>
            </a:r>
            <a:r>
              <a:rPr lang="en-US" dirty="0" err="1"/>
              <a:t>normatief</a:t>
            </a:r>
            <a:r>
              <a:rPr lang="en-US" dirty="0"/>
              <a:t> en </a:t>
            </a:r>
            <a:r>
              <a:rPr lang="en-US" dirty="0" err="1"/>
              <a:t>nominaal</a:t>
            </a:r>
            <a:r>
              <a:rPr lang="en-US" dirty="0"/>
              <a:t> </a:t>
            </a:r>
            <a:r>
              <a:rPr lang="en-US" dirty="0" err="1"/>
              <a:t>bepaald</a:t>
            </a:r>
            <a:r>
              <a:rPr lang="en-US" dirty="0"/>
              <a:t> – </a:t>
            </a:r>
            <a:r>
              <a:rPr lang="en-US" dirty="0" err="1"/>
              <a:t>er</a:t>
            </a:r>
            <a:r>
              <a:rPr lang="en-US" dirty="0"/>
              <a:t> is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rekening</a:t>
            </a:r>
            <a:r>
              <a:rPr lang="en-US" dirty="0"/>
              <a:t> </a:t>
            </a:r>
            <a:r>
              <a:rPr lang="en-US" dirty="0" err="1"/>
              <a:t>gehouden</a:t>
            </a:r>
            <a:r>
              <a:rPr lang="en-US" dirty="0"/>
              <a:t> met </a:t>
            </a:r>
            <a:r>
              <a:rPr lang="en-US" dirty="0" err="1"/>
              <a:t>kosten</a:t>
            </a:r>
            <a:r>
              <a:rPr lang="en-US" dirty="0"/>
              <a:t> en </a:t>
            </a:r>
            <a:r>
              <a:rPr lang="en-US" dirty="0" err="1"/>
              <a:t>rente</a:t>
            </a:r>
            <a:r>
              <a:rPr lang="en-US" dirty="0"/>
              <a:t> </a:t>
            </a:r>
            <a:r>
              <a:rPr lang="en-US" dirty="0" err="1"/>
              <a:t>stijgingen</a:t>
            </a:r>
            <a:r>
              <a:rPr lang="en-US" dirty="0"/>
              <a:t>.</a:t>
            </a:r>
          </a:p>
          <a:p>
            <a:pPr>
              <a:buClrTx/>
            </a:pPr>
            <a:endParaRPr lang="nl-NL" dirty="0" smtClean="0"/>
          </a:p>
          <a:p>
            <a:pPr marL="0" indent="0">
              <a:buClrTx/>
              <a:buNone/>
            </a:pPr>
            <a:endParaRPr lang="nl-NL" dirty="0"/>
          </a:p>
          <a:p>
            <a:pPr>
              <a:buClrTx/>
            </a:pPr>
            <a:endParaRPr lang="nl-NL" dirty="0"/>
          </a:p>
          <a:p>
            <a:pPr>
              <a:buClrTx/>
            </a:pP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A5386A-2D93-41E5-A793-98AAB23DDE8E}" type="slidenum">
              <a:rPr lang="en-US" altLang="nl-NL" smtClean="0">
                <a:solidFill>
                  <a:srgbClr val="000000"/>
                </a:solidFill>
              </a:rPr>
              <a:pPr/>
              <a:t>2</a:t>
            </a:fld>
            <a:endParaRPr lang="en-US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588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288088" cy="792088"/>
          </a:xfrm>
        </p:spPr>
        <p:txBody>
          <a:bodyPr/>
          <a:lstStyle/>
          <a:p>
            <a:r>
              <a:rPr lang="en-US" dirty="0" err="1"/>
              <a:t>Bouwkosten</a:t>
            </a:r>
            <a:r>
              <a:rPr lang="en-US" dirty="0"/>
              <a:t> </a:t>
            </a:r>
            <a:r>
              <a:rPr lang="en-US" dirty="0" err="1"/>
              <a:t>berekening</a:t>
            </a:r>
            <a:r>
              <a:rPr lang="en-US" dirty="0"/>
              <a:t> (BKK)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07704" y="1628800"/>
            <a:ext cx="6912768" cy="4248472"/>
          </a:xfrm>
        </p:spPr>
        <p:txBody>
          <a:bodyPr/>
          <a:lstStyle/>
          <a:p>
            <a:pPr marL="0" lvl="1" indent="0">
              <a:lnSpc>
                <a:spcPct val="150000"/>
              </a:lnSpc>
              <a:buClrTx/>
              <a:buNone/>
            </a:pPr>
            <a:r>
              <a:rPr lang="en-US" dirty="0"/>
              <a:t>De </a:t>
            </a:r>
            <a:r>
              <a:rPr lang="en-US" dirty="0" err="1"/>
              <a:t>bouwkosten</a:t>
            </a:r>
            <a:r>
              <a:rPr lang="en-US" dirty="0"/>
              <a:t> </a:t>
            </a:r>
            <a:r>
              <a:rPr lang="en-US" dirty="0" err="1"/>
              <a:t>bestaan</a:t>
            </a:r>
            <a:r>
              <a:rPr lang="en-US" dirty="0"/>
              <a:t> </a:t>
            </a:r>
            <a:r>
              <a:rPr lang="en-US" dirty="0" err="1" smtClean="0"/>
              <a:t>uit</a:t>
            </a:r>
            <a:r>
              <a:rPr lang="en-US" dirty="0" smtClean="0"/>
              <a:t> de </a:t>
            </a:r>
            <a:r>
              <a:rPr lang="en-US" dirty="0" err="1"/>
              <a:t>volgende</a:t>
            </a:r>
            <a:r>
              <a:rPr lang="en-US" dirty="0"/>
              <a:t> </a:t>
            </a:r>
            <a:r>
              <a:rPr lang="en-US" dirty="0" err="1"/>
              <a:t>onderdelen</a:t>
            </a:r>
            <a:r>
              <a:rPr lang="en-US" dirty="0" smtClean="0"/>
              <a:t>:</a:t>
            </a:r>
            <a:br>
              <a:rPr lang="en-US" dirty="0" smtClean="0"/>
            </a:br>
            <a:endParaRPr lang="en-US" dirty="0"/>
          </a:p>
          <a:p>
            <a:r>
              <a:rPr lang="en-US" dirty="0" err="1"/>
              <a:t>Plaatsen</a:t>
            </a:r>
            <a:r>
              <a:rPr lang="en-US" dirty="0"/>
              <a:t> van </a:t>
            </a:r>
            <a:r>
              <a:rPr lang="en-US" dirty="0" err="1"/>
              <a:t>wanden</a:t>
            </a:r>
            <a:endParaRPr lang="en-US" dirty="0"/>
          </a:p>
          <a:p>
            <a:r>
              <a:rPr lang="en-US" dirty="0" err="1"/>
              <a:t>Ontgraven</a:t>
            </a:r>
            <a:r>
              <a:rPr lang="en-US" dirty="0"/>
              <a:t> </a:t>
            </a:r>
            <a:r>
              <a:rPr lang="en-US" dirty="0" err="1"/>
              <a:t>gronden</a:t>
            </a:r>
            <a:endParaRPr lang="en-US" dirty="0"/>
          </a:p>
          <a:p>
            <a:r>
              <a:rPr lang="en-US" dirty="0" err="1"/>
              <a:t>Slaan</a:t>
            </a:r>
            <a:r>
              <a:rPr lang="en-US" dirty="0"/>
              <a:t> van </a:t>
            </a:r>
            <a:r>
              <a:rPr lang="en-US" dirty="0" err="1"/>
              <a:t>verticale</a:t>
            </a:r>
            <a:r>
              <a:rPr lang="en-US" dirty="0"/>
              <a:t> </a:t>
            </a:r>
            <a:r>
              <a:rPr lang="en-US" dirty="0" err="1"/>
              <a:t>ankers</a:t>
            </a:r>
            <a:endParaRPr lang="en-US" dirty="0"/>
          </a:p>
          <a:p>
            <a:r>
              <a:rPr lang="en-US" dirty="0" err="1"/>
              <a:t>Plaatsen</a:t>
            </a:r>
            <a:r>
              <a:rPr lang="en-US" dirty="0"/>
              <a:t> </a:t>
            </a:r>
            <a:r>
              <a:rPr lang="en-US" dirty="0" err="1"/>
              <a:t>onderwaterbetonvloer</a:t>
            </a:r>
            <a:r>
              <a:rPr lang="en-US" dirty="0"/>
              <a:t> met </a:t>
            </a:r>
            <a:r>
              <a:rPr lang="en-US" dirty="0" err="1"/>
              <a:t>verankering</a:t>
            </a:r>
            <a:endParaRPr lang="en-US" dirty="0"/>
          </a:p>
          <a:p>
            <a:r>
              <a:rPr lang="en-US" dirty="0" err="1"/>
              <a:t>Leegpompen</a:t>
            </a:r>
            <a:endParaRPr lang="en-US" dirty="0"/>
          </a:p>
          <a:p>
            <a:r>
              <a:rPr lang="en-US" dirty="0" err="1"/>
              <a:t>Vloeren</a:t>
            </a:r>
            <a:r>
              <a:rPr lang="en-US" dirty="0"/>
              <a:t> en </a:t>
            </a:r>
            <a:r>
              <a:rPr lang="en-US" dirty="0" err="1"/>
              <a:t>dak</a:t>
            </a:r>
            <a:r>
              <a:rPr lang="en-US" dirty="0"/>
              <a:t> </a:t>
            </a:r>
            <a:r>
              <a:rPr lang="en-US" dirty="0" err="1"/>
              <a:t>erop</a:t>
            </a:r>
            <a:endParaRPr lang="en-US" dirty="0"/>
          </a:p>
          <a:p>
            <a:r>
              <a:rPr lang="en-US" dirty="0" err="1"/>
              <a:t>Kosten</a:t>
            </a:r>
            <a:r>
              <a:rPr lang="en-US" dirty="0"/>
              <a:t> </a:t>
            </a:r>
            <a:r>
              <a:rPr lang="en-US" dirty="0" err="1"/>
              <a:t>constructeur</a:t>
            </a:r>
            <a:r>
              <a:rPr lang="en-US" dirty="0"/>
              <a:t> en architect</a:t>
            </a:r>
          </a:p>
          <a:p>
            <a:r>
              <a:rPr lang="en-US" dirty="0" err="1"/>
              <a:t>Heffingen</a:t>
            </a:r>
            <a:r>
              <a:rPr lang="en-US" dirty="0"/>
              <a:t> en </a:t>
            </a:r>
            <a:r>
              <a:rPr lang="en-US" dirty="0" err="1"/>
              <a:t>aansluitkosten</a:t>
            </a:r>
            <a:endParaRPr lang="en-US" dirty="0"/>
          </a:p>
          <a:p>
            <a:r>
              <a:rPr lang="en-US" dirty="0"/>
              <a:t>W&amp;R</a:t>
            </a:r>
          </a:p>
          <a:p>
            <a:pPr marL="285750" lvl="1">
              <a:lnSpc>
                <a:spcPct val="150000"/>
              </a:lnSpc>
              <a:buClrTx/>
            </a:pPr>
            <a:endParaRPr lang="en-US" dirty="0" smtClean="0"/>
          </a:p>
          <a:p>
            <a:pPr marL="285750" lvl="1">
              <a:lnSpc>
                <a:spcPct val="150000"/>
              </a:lnSpc>
              <a:buClrTx/>
            </a:pPr>
            <a:endParaRPr lang="en-US" dirty="0" smtClean="0"/>
          </a:p>
          <a:p>
            <a:pPr marL="285750" lvl="1">
              <a:lnSpc>
                <a:spcPct val="150000"/>
              </a:lnSpc>
              <a:buClrTx/>
            </a:pPr>
            <a:endParaRPr lang="nl-NL" dirty="0"/>
          </a:p>
          <a:p>
            <a:pPr>
              <a:lnSpc>
                <a:spcPct val="150000"/>
              </a:lnSpc>
              <a:buClrTx/>
            </a:pPr>
            <a:endParaRPr lang="nl-NL" b="1" dirty="0" smtClean="0"/>
          </a:p>
          <a:p>
            <a:pPr marL="0" indent="0">
              <a:lnSpc>
                <a:spcPct val="150000"/>
              </a:lnSpc>
              <a:buClrTx/>
              <a:buSzPct val="85000"/>
              <a:buNone/>
            </a:pPr>
            <a:endParaRPr lang="nl-NL" dirty="0"/>
          </a:p>
          <a:p>
            <a:pPr marL="476250" lvl="1" indent="0">
              <a:buClrTx/>
              <a:buSzPct val="85000"/>
              <a:buNone/>
            </a:pPr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A5386A-2D93-41E5-A793-98AAB23DDE8E}" type="slidenum">
              <a:rPr lang="en-US" altLang="nl-NL" smtClean="0">
                <a:solidFill>
                  <a:srgbClr val="000000"/>
                </a:solidFill>
              </a:rPr>
              <a:pPr/>
              <a:t>3</a:t>
            </a:fld>
            <a:endParaRPr lang="en-US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269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288088" cy="792088"/>
          </a:xfrm>
        </p:spPr>
        <p:txBody>
          <a:bodyPr/>
          <a:lstStyle/>
          <a:p>
            <a:r>
              <a:rPr lang="en-US" dirty="0" err="1"/>
              <a:t>Overige</a:t>
            </a:r>
            <a:r>
              <a:rPr lang="en-US" dirty="0"/>
              <a:t> </a:t>
            </a:r>
            <a:r>
              <a:rPr lang="en-US" dirty="0" err="1"/>
              <a:t>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07704" y="1628800"/>
            <a:ext cx="6912768" cy="4248472"/>
          </a:xfrm>
        </p:spPr>
        <p:txBody>
          <a:bodyPr/>
          <a:lstStyle/>
          <a:p>
            <a:r>
              <a:rPr lang="en-US" dirty="0" err="1" smtClean="0"/>
              <a:t>Kosten</a:t>
            </a:r>
            <a:r>
              <a:rPr lang="en-US" dirty="0" smtClean="0"/>
              <a:t> </a:t>
            </a:r>
            <a:r>
              <a:rPr lang="en-US" dirty="0" err="1"/>
              <a:t>opdrachtgever</a:t>
            </a:r>
            <a:r>
              <a:rPr lang="en-US" dirty="0"/>
              <a:t> - </a:t>
            </a:r>
            <a:r>
              <a:rPr lang="en-US" dirty="0" err="1"/>
              <a:t>onderzoeken</a:t>
            </a:r>
            <a:r>
              <a:rPr lang="en-US" dirty="0"/>
              <a:t> en </a:t>
            </a:r>
            <a:r>
              <a:rPr lang="en-US" dirty="0" err="1"/>
              <a:t>plankosten</a:t>
            </a:r>
            <a:r>
              <a:rPr lang="en-US" dirty="0"/>
              <a:t>;</a:t>
            </a:r>
          </a:p>
          <a:p>
            <a:r>
              <a:rPr lang="en-US" dirty="0" err="1"/>
              <a:t>Kosten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archeologie</a:t>
            </a:r>
            <a:r>
              <a:rPr lang="en-US" dirty="0"/>
              <a:t>;</a:t>
            </a:r>
          </a:p>
          <a:p>
            <a:r>
              <a:rPr lang="en-US" dirty="0" err="1"/>
              <a:t>Kosten</a:t>
            </a:r>
            <a:r>
              <a:rPr lang="en-US" dirty="0"/>
              <a:t> </a:t>
            </a:r>
            <a:r>
              <a:rPr lang="en-US" dirty="0" err="1"/>
              <a:t>onvoorzien</a:t>
            </a:r>
            <a:r>
              <a:rPr lang="en-US" dirty="0"/>
              <a:t> – </a:t>
            </a:r>
            <a:r>
              <a:rPr lang="en-US" dirty="0" err="1"/>
              <a:t>optreden</a:t>
            </a:r>
            <a:r>
              <a:rPr lang="en-US" dirty="0"/>
              <a:t> van </a:t>
            </a:r>
            <a:r>
              <a:rPr lang="en-US" dirty="0" err="1"/>
              <a:t>scheuren</a:t>
            </a:r>
            <a:r>
              <a:rPr lang="en-US" dirty="0"/>
              <a:t> en </a:t>
            </a:r>
            <a:r>
              <a:rPr lang="en-US" dirty="0" err="1"/>
              <a:t>verzakking</a:t>
            </a:r>
            <a:r>
              <a:rPr lang="en-US" dirty="0"/>
              <a:t> </a:t>
            </a:r>
            <a:r>
              <a:rPr lang="en-US" dirty="0" err="1"/>
              <a:t>parkeerbak</a:t>
            </a:r>
            <a:r>
              <a:rPr lang="en-US" dirty="0"/>
              <a:t>, </a:t>
            </a:r>
            <a:r>
              <a:rPr lang="en-US" dirty="0" err="1"/>
              <a:t>vertraging</a:t>
            </a:r>
            <a:r>
              <a:rPr lang="en-US" dirty="0"/>
              <a:t> </a:t>
            </a:r>
            <a:r>
              <a:rPr lang="en-US" dirty="0" err="1"/>
              <a:t>planaanpassingen</a:t>
            </a:r>
            <a:r>
              <a:rPr lang="en-US" dirty="0"/>
              <a:t>, </a:t>
            </a:r>
            <a:r>
              <a:rPr lang="en-US" dirty="0" err="1"/>
              <a:t>bodemvervuiling</a:t>
            </a:r>
            <a:r>
              <a:rPr lang="en-US" dirty="0"/>
              <a:t>;</a:t>
            </a:r>
            <a:endParaRPr lang="en-US" sz="2000" dirty="0"/>
          </a:p>
          <a:p>
            <a:r>
              <a:rPr lang="en-US" dirty="0" err="1"/>
              <a:t>Objectoverstijgende</a:t>
            </a:r>
            <a:r>
              <a:rPr lang="en-US" dirty="0"/>
              <a:t> </a:t>
            </a:r>
            <a:r>
              <a:rPr lang="en-US" dirty="0" err="1"/>
              <a:t>risico’s</a:t>
            </a:r>
            <a:r>
              <a:rPr lang="en-US" dirty="0"/>
              <a:t> – </a:t>
            </a:r>
            <a:r>
              <a:rPr lang="en-US" dirty="0" err="1"/>
              <a:t>b.v</a:t>
            </a:r>
            <a:r>
              <a:rPr lang="en-US" dirty="0"/>
              <a:t>. hinder en </a:t>
            </a:r>
            <a:r>
              <a:rPr lang="en-US" dirty="0" err="1"/>
              <a:t>schade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de </a:t>
            </a:r>
            <a:r>
              <a:rPr lang="en-US" dirty="0" err="1"/>
              <a:t>omgeving</a:t>
            </a:r>
            <a:r>
              <a:rPr lang="en-US" dirty="0"/>
              <a:t>, </a:t>
            </a:r>
            <a:r>
              <a:rPr lang="en-US" dirty="0" err="1"/>
              <a:t>grondverzakking</a:t>
            </a:r>
            <a:r>
              <a:rPr lang="en-US" dirty="0"/>
              <a:t> met  </a:t>
            </a:r>
            <a:r>
              <a:rPr lang="en-US" dirty="0" err="1"/>
              <a:t>blootleggen</a:t>
            </a:r>
            <a:r>
              <a:rPr lang="en-US" dirty="0"/>
              <a:t> </a:t>
            </a:r>
            <a:r>
              <a:rPr lang="en-US" dirty="0" err="1"/>
              <a:t>fundering</a:t>
            </a:r>
            <a:r>
              <a:rPr lang="en-US" dirty="0"/>
              <a:t>, </a:t>
            </a:r>
            <a:r>
              <a:rPr lang="en-US" dirty="0" err="1"/>
              <a:t>bouwverkeer</a:t>
            </a:r>
            <a:r>
              <a:rPr lang="en-US" dirty="0"/>
              <a:t> </a:t>
            </a:r>
            <a:r>
              <a:rPr lang="en-US" dirty="0" err="1"/>
              <a:t>veroorzaakt</a:t>
            </a:r>
            <a:r>
              <a:rPr lang="en-US" dirty="0"/>
              <a:t> </a:t>
            </a:r>
            <a:r>
              <a:rPr lang="en-US" dirty="0" err="1"/>
              <a:t>schade</a:t>
            </a:r>
            <a:r>
              <a:rPr lang="en-US" dirty="0"/>
              <a:t> </a:t>
            </a:r>
            <a:r>
              <a:rPr lang="en-US" dirty="0" err="1"/>
              <a:t>omliggende</a:t>
            </a:r>
            <a:r>
              <a:rPr lang="en-US" dirty="0"/>
              <a:t> </a:t>
            </a:r>
            <a:r>
              <a:rPr lang="en-US" dirty="0" err="1"/>
              <a:t>percelen</a:t>
            </a:r>
            <a:r>
              <a:rPr lang="en-US" dirty="0"/>
              <a:t>, </a:t>
            </a:r>
            <a:r>
              <a:rPr lang="en-US" dirty="0" err="1"/>
              <a:t>logistieke</a:t>
            </a:r>
            <a:r>
              <a:rPr lang="en-US" dirty="0"/>
              <a:t> </a:t>
            </a:r>
            <a:r>
              <a:rPr lang="en-US" dirty="0" err="1"/>
              <a:t>problemen</a:t>
            </a:r>
            <a:r>
              <a:rPr lang="en-US" dirty="0"/>
              <a:t> </a:t>
            </a:r>
            <a:r>
              <a:rPr lang="en-US" dirty="0" err="1"/>
              <a:t>tav</a:t>
            </a:r>
            <a:r>
              <a:rPr lang="en-US" dirty="0"/>
              <a:t> </a:t>
            </a:r>
            <a:r>
              <a:rPr lang="en-US" dirty="0" err="1"/>
              <a:t>bevoorrading</a:t>
            </a:r>
            <a:endParaRPr lang="en-US" dirty="0" smtClean="0"/>
          </a:p>
          <a:p>
            <a:pPr marL="285750" lvl="1">
              <a:lnSpc>
                <a:spcPct val="150000"/>
              </a:lnSpc>
              <a:buClrTx/>
            </a:pPr>
            <a:endParaRPr lang="en-US" dirty="0" smtClean="0"/>
          </a:p>
          <a:p>
            <a:pPr marL="285750" lvl="1">
              <a:lnSpc>
                <a:spcPct val="150000"/>
              </a:lnSpc>
              <a:buClrTx/>
            </a:pPr>
            <a:endParaRPr lang="nl-NL" dirty="0"/>
          </a:p>
          <a:p>
            <a:pPr>
              <a:lnSpc>
                <a:spcPct val="150000"/>
              </a:lnSpc>
              <a:buClrTx/>
            </a:pPr>
            <a:endParaRPr lang="nl-NL" b="1" dirty="0" smtClean="0"/>
          </a:p>
          <a:p>
            <a:pPr marL="0" indent="0">
              <a:lnSpc>
                <a:spcPct val="150000"/>
              </a:lnSpc>
              <a:buClrTx/>
              <a:buSzPct val="85000"/>
              <a:buNone/>
            </a:pPr>
            <a:endParaRPr lang="nl-NL" dirty="0"/>
          </a:p>
          <a:p>
            <a:pPr marL="476250" lvl="1" indent="0">
              <a:buClrTx/>
              <a:buSzPct val="85000"/>
              <a:buNone/>
            </a:pPr>
            <a:endParaRPr lang="nl-NL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A5386A-2D93-41E5-A793-98AAB23DDE8E}" type="slidenum">
              <a:rPr lang="en-US" altLang="nl-NL" smtClean="0">
                <a:solidFill>
                  <a:srgbClr val="000000"/>
                </a:solidFill>
              </a:rPr>
              <a:pPr/>
              <a:t>4</a:t>
            </a:fld>
            <a:endParaRPr lang="en-US" altLang="nl-N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094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288088" cy="792088"/>
          </a:xfrm>
        </p:spPr>
        <p:txBody>
          <a:bodyPr/>
          <a:lstStyle/>
          <a:p>
            <a:r>
              <a:rPr lang="en-US" dirty="0" err="1"/>
              <a:t>Raming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A5386A-2D93-41E5-A793-98AAB23DDE8E}" type="slidenum">
              <a:rPr lang="en-US" altLang="nl-NL" smtClean="0">
                <a:solidFill>
                  <a:srgbClr val="000000"/>
                </a:solidFill>
              </a:rPr>
              <a:pPr/>
              <a:t>5</a:t>
            </a:fld>
            <a:endParaRPr lang="en-US" altLang="nl-NL">
              <a:solidFill>
                <a:srgbClr val="000000"/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251" y="1484784"/>
            <a:ext cx="7272808" cy="4706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1487926"/>
      </p:ext>
    </p:extLst>
  </p:cSld>
  <p:clrMapOvr>
    <a:masterClrMapping/>
  </p:clrMapOvr>
</p:sld>
</file>

<file path=ppt/theme/theme1.xml><?xml version="1.0" encoding="utf-8"?>
<a:theme xmlns:a="http://schemas.openxmlformats.org/drawingml/2006/main" name="Huisstijl oranjegeel">
  <a:themeElements>
    <a:clrScheme name="">
      <a:dk1>
        <a:srgbClr val="000000"/>
      </a:dk1>
      <a:lt1>
        <a:srgbClr val="FFFFFF"/>
      </a:lt1>
      <a:dk2>
        <a:srgbClr val="DF2E20"/>
      </a:dk2>
      <a:lt2>
        <a:srgbClr val="808080"/>
      </a:lt2>
      <a:accent1>
        <a:srgbClr val="FFCC00"/>
      </a:accent1>
      <a:accent2>
        <a:srgbClr val="F97206"/>
      </a:accent2>
      <a:accent3>
        <a:srgbClr val="FFFFFF"/>
      </a:accent3>
      <a:accent4>
        <a:srgbClr val="000000"/>
      </a:accent4>
      <a:accent5>
        <a:srgbClr val="FFE2AA"/>
      </a:accent5>
      <a:accent6>
        <a:srgbClr val="E26705"/>
      </a:accent6>
      <a:hlink>
        <a:srgbClr val="DE318A"/>
      </a:hlink>
      <a:folHlink>
        <a:srgbClr val="1C88C8"/>
      </a:folHlink>
    </a:clrScheme>
    <a:fontScheme name="Huisstijl oranjege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nl-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Huisstijl oranjege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isstijl oranjege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isstijl oranjege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isstijl oranjege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isstijl oranjege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uisstijl oranjege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isstijl oranjege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isstijl oranjege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isstijl oranjege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isstijl oranjege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isstijl oranjege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uisstijl oranjege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1245</TotalTime>
  <Words>86</Words>
  <Application>Microsoft Office PowerPoint</Application>
  <PresentationFormat>Diavoorstelling (4:3)</PresentationFormat>
  <Paragraphs>45</Paragraphs>
  <Slides>5</Slides>
  <Notes>5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Huisstijl oranjegeel</vt:lpstr>
      <vt:lpstr>Klankbordgroep Kaasmarkt</vt:lpstr>
      <vt:lpstr>Uitgangspunten</vt:lpstr>
      <vt:lpstr>Bouwkosten berekening (BKK)</vt:lpstr>
      <vt:lpstr>Overige kosten</vt:lpstr>
      <vt:lpstr>Raming</vt:lpstr>
    </vt:vector>
  </TitlesOfParts>
  <Company>Servicepunt71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Kaasmarkt</dc:title>
  <dc:creator>Haastrecht, Jet van</dc:creator>
  <cp:lastModifiedBy>Moekotte, Nina</cp:lastModifiedBy>
  <cp:revision>71</cp:revision>
  <cp:lastPrinted>2016-12-08T16:29:51Z</cp:lastPrinted>
  <dcterms:created xsi:type="dcterms:W3CDTF">2015-01-21T10:24:21Z</dcterms:created>
  <dcterms:modified xsi:type="dcterms:W3CDTF">2018-09-19T13:05:58Z</dcterms:modified>
</cp:coreProperties>
</file>